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9" r:id="rId1"/>
  </p:sldMasterIdLst>
  <p:sldIdLst>
    <p:sldId id="261" r:id="rId2"/>
    <p:sldId id="262" r:id="rId3"/>
    <p:sldId id="256" r:id="rId4"/>
    <p:sldId id="263" r:id="rId5"/>
    <p:sldId id="257" r:id="rId6"/>
    <p:sldId id="264" r:id="rId7"/>
    <p:sldId id="258" r:id="rId8"/>
    <p:sldId id="265" r:id="rId9"/>
    <p:sldId id="269" r:id="rId10"/>
    <p:sldId id="266" r:id="rId11"/>
    <p:sldId id="259" r:id="rId12"/>
    <p:sldId id="26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66"/>
    <a:srgbClr val="FF0000"/>
    <a:srgbClr val="009900"/>
    <a:srgbClr val="FFFFCC"/>
    <a:srgbClr val="00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9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1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13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6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0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0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3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2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1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4E0B96-9838-48D3-8CFB-E490178659B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3DF4E2-9858-49E8-B989-8B1CC8FBE8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4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31075" y="1696760"/>
            <a:ext cx="11251474" cy="383381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TẬP HUẤN </a:t>
            </a:r>
            <a:br>
              <a:rPr lang="en-US" sz="5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 TÁC SƠ CẤP CỨU BAN ĐẦU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 6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076994" y="524508"/>
            <a:ext cx="9779725" cy="858837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 CHỮ THẬP ĐỎ HUYỆN GIA LÂM</a:t>
            </a:r>
            <a:endParaRPr lang="en-US" sz="4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5157" y="3244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â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11092"/>
            <a:ext cx="1761399" cy="17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5394" y="779234"/>
            <a:ext cx="10789921" cy="2989262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(Disability):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Lay,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tỉnh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giao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bình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thường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b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en-US" sz="2500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thế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nào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b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en-US" sz="2500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kích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thích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đau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chỉ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áp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thấy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lang="en-US" sz="2500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kích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thích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đau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hôn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mê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đưa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cơ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sở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tế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gần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để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dược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chăm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sóc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điều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05394" y="3768496"/>
            <a:ext cx="10515600" cy="234315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(Exposure),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5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Nới</a:t>
            </a: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5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5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6361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09898" y="1070384"/>
            <a:ext cx="11077575" cy="5145087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ĐT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SCC</a:t>
            </a: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endParaRPr lang="en-US" sz="2800" cap="none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endParaRPr lang="en-US" sz="2800" cap="none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endParaRPr lang="en-US" sz="2800" cap="none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2800" cap="none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Chi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800" cap="none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cúp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>
              <a:lnSpc>
                <a:spcPct val="140000"/>
              </a:lnSpc>
              <a:spcBef>
                <a:spcPts val="0"/>
              </a:spcBef>
              <a:buFontTx/>
              <a:buChar char="-"/>
            </a:pPr>
            <a:endParaRPr lang="en-US" sz="2800" cap="none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sz="2800" cap="none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3144" y="431074"/>
            <a:ext cx="1093361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KHI GỌI CẤP CỨU CẦN CUNG CẤP NHỮNG THÔNG TIN CỤ THỂ SAU: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3143" y="1306805"/>
            <a:ext cx="10985863" cy="56800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900" cap="none" spc="-7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900" cap="none" spc="-7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115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114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cap="none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900" cap="none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an: 113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794" y="352698"/>
            <a:ext cx="9470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NHỮNG ĐIỀU NGƯỜI S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CẤP CỨU CẦN BIẾT: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81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36023" y="3670300"/>
            <a:ext cx="10725150" cy="117475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28503" y="1215073"/>
            <a:ext cx="9083041" cy="2455817"/>
          </a:xfrm>
          <a:prstGeom prst="rect">
            <a:avLst/>
          </a:prstGeom>
        </p:spPr>
        <p:txBody>
          <a:bodyPr spcFirstLastPara="1" vert="horz" lIns="91440" tIns="45720" rIns="91440" bIns="45720" numCol="1" rtlCol="0">
            <a:prstTxWarp prst="textArchUp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9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9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9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9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9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736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6476" y="42344"/>
            <a:ext cx="10515600" cy="9017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CƯƠNG SƠ CẤP CỨU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7287" y="951513"/>
            <a:ext cx="10845186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(SCC)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4224" y="2922340"/>
            <a:ext cx="11292336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10000"/>
              </a:lnSpc>
            </a:pP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4224" y="4909828"/>
            <a:ext cx="11034598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SCC tai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ct val="110000"/>
              </a:lnSpc>
            </a:pP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tai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SCC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65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58752" y="260841"/>
            <a:ext cx="10528300" cy="61436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TẮC TRONG SCC TAI NẠN THƯƠNG TÍCH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514" y="1685109"/>
            <a:ext cx="1786933" cy="2554545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4275" y="1694535"/>
            <a:ext cx="2719754" cy="4334520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ABCDE: </a:t>
            </a:r>
            <a:endParaRPr lang="en-US" sz="2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endParaRPr lang="en-US" sz="2000" b="1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gãy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tạng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4967" y="1690976"/>
            <a:ext cx="1699296" cy="2862322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0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75482" y="1783308"/>
            <a:ext cx="1711570" cy="1477328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20385" y="1706632"/>
            <a:ext cx="1652952" cy="2862322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an,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endParaRPr lang="en-US" sz="20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273004" y="981937"/>
            <a:ext cx="20075" cy="7090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86500" y="947351"/>
            <a:ext cx="2116811" cy="7246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04086" y="947351"/>
            <a:ext cx="4198451" cy="7900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9" idx="0"/>
          </p:cNvCxnSpPr>
          <p:nvPr/>
        </p:nvCxnSpPr>
        <p:spPr>
          <a:xfrm flipH="1">
            <a:off x="3546861" y="959448"/>
            <a:ext cx="2739639" cy="747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415981" y="935471"/>
            <a:ext cx="4888106" cy="7235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2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9159"/>
            <a:ext cx="11952514" cy="1325563"/>
          </a:xfrm>
        </p:spPr>
        <p:txBody>
          <a:bodyPr>
            <a:noAutofit/>
          </a:bodyPr>
          <a:lstStyle/>
          <a:p>
            <a:pPr lvl="0" algn="ctr">
              <a:lnSpc>
                <a:spcPct val="120000"/>
              </a:lnSpc>
              <a:spcBef>
                <a:spcPts val="1000"/>
              </a:spcBef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TRÌNH TỰ ĐÁNH GIÁ VÀ SCC NẠN NHÂN</a:t>
            </a:r>
            <a:b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cận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ABCDE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(TG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tối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b="1" dirty="0" err="1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Cụ</a:t>
            </a:r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bước</a:t>
            </a:r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</a:t>
            </a:r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99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966" y="1604722"/>
            <a:ext cx="6523223" cy="4690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Airway control)</a:t>
            </a:r>
          </a:p>
          <a:p>
            <a:pPr lvl="0" algn="just">
              <a:lnSpc>
                <a:spcPct val="114000"/>
              </a:lnSpc>
            </a:pP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cằm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ngửa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</a:pP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lót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vét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</a:pP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II. NGUYÊN TẮC CẤP CỨU BAN ĐẦU   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" t="40476" r="68956" b="17583"/>
          <a:stretch/>
        </p:blipFill>
        <p:spPr bwMode="auto">
          <a:xfrm>
            <a:off x="7367450" y="1737359"/>
            <a:ext cx="4483909" cy="40545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418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134" y="1170633"/>
            <a:ext cx="1097279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30000"/>
              </a:lnSpc>
              <a:buFontTx/>
              <a:buChar char="-"/>
            </a:pP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cằm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lnSpc>
                <a:spcPct val="130000"/>
              </a:lnSpc>
              <a:buFontTx/>
              <a:buChar char="-"/>
            </a:pP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cằm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3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0" y="707774"/>
            <a:ext cx="6100354" cy="5329237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(Breathing control):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sờ</a:t>
            </a:r>
            <a:r>
              <a:rPr lang="en-US" sz="2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Sờ</a:t>
            </a: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6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tai,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SCC</a:t>
            </a:r>
            <a:endParaRPr lang="en-US" sz="26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II. NGUYÊN TẮC CẤP CỨU BAN ĐẦU   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9" t="40476" r="33242" b="17033"/>
          <a:stretch/>
        </p:blipFill>
        <p:spPr bwMode="auto">
          <a:xfrm>
            <a:off x="6975565" y="953588"/>
            <a:ext cx="4571665" cy="48376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869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61703" y="594500"/>
            <a:ext cx="6217919" cy="564197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(Circulation control):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bẹn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đặp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ow to Monitor Your Heart Rate: 12 Steps (with Pictures) - wikiHo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42" y="608260"/>
            <a:ext cx="4548553" cy="2312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Đông y và Kinh mạch Đông Y &amp; Kinh Mạch - Khoelahanhphuc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2678"/>
          <a:stretch/>
        </p:blipFill>
        <p:spPr bwMode="auto">
          <a:xfrm>
            <a:off x="7053942" y="3199060"/>
            <a:ext cx="4548554" cy="2312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81006" y="5849860"/>
            <a:ext cx="1513555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1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ẤP CỨU NGƯNG TIM NGƯNG THỞ TRẺ EM - Mua bán thiết bị y tế online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4145" b="21384"/>
          <a:stretch/>
        </p:blipFill>
        <p:spPr bwMode="auto">
          <a:xfrm>
            <a:off x="5769763" y="1130263"/>
            <a:ext cx="5486399" cy="34365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37745" y="5718256"/>
            <a:ext cx="32640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dirty="0" err="1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000" b="1" i="1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b="1" i="1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000" b="1" i="1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b="1" i="1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b="1" dirty="0">
              <a:solidFill>
                <a:srgbClr val="FFFF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408" y="1112607"/>
            <a:ext cx="4702965" cy="347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hõm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sz="3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4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383" y="546455"/>
            <a:ext cx="474181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ngửa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hõm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cằm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ẤP CỨU NGƯNG TIM NGƯNG THỞ TRẺ EM - Mua bán thiết bị y tế onlin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15" t="685" b="21069"/>
          <a:stretch/>
        </p:blipFill>
        <p:spPr bwMode="auto">
          <a:xfrm rot="5400000">
            <a:off x="6185262" y="137159"/>
            <a:ext cx="4245431" cy="53557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87121" y="5731319"/>
            <a:ext cx="21739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endParaRPr lang="en-US" sz="3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419</TotalTime>
  <Words>1134</Words>
  <Application>Microsoft Office PowerPoint</Application>
  <PresentationFormat>Custom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HỘI CHỮ THẬP ĐỎ HUYỆN GIA LÂM</vt:lpstr>
      <vt:lpstr>ĐẠI CƯƠNG SƠ CẤP CỨU</vt:lpstr>
      <vt:lpstr> NGUYÊN TẮC TRONG SCC TAI NẠN THƯƠNG TÍCH</vt:lpstr>
      <vt:lpstr>4. TRÌNH TỰ ĐÁNH GIÁ VÀ SCC NẠN NHÂN  Khi tiếp cận nạn nhân cần đánh giá tình trạng nạn nhân theo quy trình ABCDE (TG tối đa: 2 phút) Cụ thể các bước tiến hành như sau: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Bước 4. Đánh giá nhanh tổn thương thần kinh D (Disability):  Bằng cách: Lay, gọi, hỏi nạn nhân, yêu cầu nạn nhân thực hiện động tác đơn giản theo 4 mức độ sau: - Nạn nhân tỉnh và giao tiếp được bình thường không? - Nạn nhân có đáp ứng với lời nói thế nào khi hỏi? - Nạn nhân đáp ứng với kích thích đau (chỉ áp dụng khi hỏi không thấy trả lời) - Nạn nhân không đáp ứng với hỏi hoặc kích thích đau (khi đó nạn nhân đã hôn mê nên đưa đến cơ sở y tế gần nhất để dược chăm sóc và điều trị)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NHÓM 6:    ĐẠI CƯƠNG SƠ CẤP CỨU</dc:title>
  <dc:creator>Nguyen</dc:creator>
  <cp:lastModifiedBy>HTC</cp:lastModifiedBy>
  <cp:revision>62</cp:revision>
  <dcterms:created xsi:type="dcterms:W3CDTF">2020-10-13T11:50:59Z</dcterms:created>
  <dcterms:modified xsi:type="dcterms:W3CDTF">2020-10-17T08:28:30Z</dcterms:modified>
</cp:coreProperties>
</file>